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Montserrat SemiBold"/>
      <p:regular r:id="rId30"/>
      <p:bold r:id="rId31"/>
      <p:italic r:id="rId32"/>
      <p:boldItalic r:id="rId33"/>
    </p:embeddedFont>
    <p:embeddedFont>
      <p:font typeface="Proxima Nova"/>
      <p:regular r:id="rId34"/>
      <p:bold r:id="rId35"/>
      <p:italic r:id="rId36"/>
      <p:boldItalic r:id="rId37"/>
    </p:embeddedFont>
    <p:embeddedFont>
      <p:font typeface="Alfa Slab One"/>
      <p:regular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SemiBold-bold.fntdata"/><Relationship Id="rId30" Type="http://schemas.openxmlformats.org/officeDocument/2006/relationships/font" Target="fonts/MontserratSemiBold-regular.fntdata"/><Relationship Id="rId11" Type="http://schemas.openxmlformats.org/officeDocument/2006/relationships/slide" Target="slides/slide6.xml"/><Relationship Id="rId33" Type="http://schemas.openxmlformats.org/officeDocument/2006/relationships/font" Target="fonts/MontserratSemiBold-boldItalic.fntdata"/><Relationship Id="rId10" Type="http://schemas.openxmlformats.org/officeDocument/2006/relationships/slide" Target="slides/slide5.xml"/><Relationship Id="rId32" Type="http://schemas.openxmlformats.org/officeDocument/2006/relationships/font" Target="fonts/MontserratSemiBold-italic.fntdata"/><Relationship Id="rId13" Type="http://schemas.openxmlformats.org/officeDocument/2006/relationships/slide" Target="slides/slide8.xml"/><Relationship Id="rId35" Type="http://schemas.openxmlformats.org/officeDocument/2006/relationships/font" Target="fonts/ProximaNova-bold.fntdata"/><Relationship Id="rId12" Type="http://schemas.openxmlformats.org/officeDocument/2006/relationships/slide" Target="slides/slide7.xml"/><Relationship Id="rId34" Type="http://schemas.openxmlformats.org/officeDocument/2006/relationships/font" Target="fonts/ProximaNova-regular.fntdata"/><Relationship Id="rId15" Type="http://schemas.openxmlformats.org/officeDocument/2006/relationships/slide" Target="slides/slide10.xml"/><Relationship Id="rId37" Type="http://schemas.openxmlformats.org/officeDocument/2006/relationships/font" Target="fonts/ProximaNova-boldItalic.fntdata"/><Relationship Id="rId14" Type="http://schemas.openxmlformats.org/officeDocument/2006/relationships/slide" Target="slides/slide9.xml"/><Relationship Id="rId36" Type="http://schemas.openxmlformats.org/officeDocument/2006/relationships/font" Target="fonts/ProximaNova-italic.fntdata"/><Relationship Id="rId17" Type="http://schemas.openxmlformats.org/officeDocument/2006/relationships/slide" Target="slides/slide12.xml"/><Relationship Id="rId16" Type="http://schemas.openxmlformats.org/officeDocument/2006/relationships/slide" Target="slides/slide11.xml"/><Relationship Id="rId38" Type="http://schemas.openxmlformats.org/officeDocument/2006/relationships/font" Target="fonts/AlfaSlabOne-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VES6IPfRb72aubn8odLhe_kmqoJMzJ_i" TargetMode="External"/><Relationship Id="rId3" Type="http://schemas.openxmlformats.org/officeDocument/2006/relationships/hyperlink" Target="https://docs.google.com/spreadsheets/d/1iP1nVObzc_x1LgOUTEwf7w_t9Q7j4zRXan_mTL_6k0I/edit?gid=0#gid=0"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lsc.ala.org/blog/2020/04/information-literacy-for-parents/craap/"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newslit.org/tips-tools/news-lit-quiz-is-it-legit-vetting-news-sources-for-credibility/"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riot.com/mama-bear-editorial-cartoon/"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aclu.org/documents/what-censorship"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ellowscene.com/2023/05/26/book-banning-on-the-rise-a-look-into-censorship-in-colorado/"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riot.com/what-is-weeding/"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4" name="Google Shape;5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with all of the decks, if you want to add, amend, or personalize to your library or experiences, feel free!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f7312cbf4c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f7312cbf4c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Note that the makeup of the committee for formal </a:t>
            </a:r>
            <a:r>
              <a:rPr lang="en"/>
              <a:t>review</a:t>
            </a:r>
            <a:r>
              <a:rPr lang="en"/>
              <a:t> may look different in every community. This would be outlined in the library’s policies. It might be an entirely internal committee (i.e., all people who work at/for the library) or it might be one made up of internal and external members (a parent, a community member, an educator, in addition to </a:t>
            </a:r>
            <a:r>
              <a:rPr lang="en"/>
              <a:t>internal</a:t>
            </a:r>
            <a:r>
              <a:rPr lang="en"/>
              <a:t> library workers).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There are libraries where the only person or people who get to decide the fate of a book is either the director or the board of trustees. In some cases, it might be a city commission or city council. Ask students what they think about this? What possible challenges or benefits are there of a one person or specific governing body making the decision over a book?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a decision is appealed in a book challenge, there is likely a new committee formed and/or the decisions are sent to someone up the ladder in authority.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Libraries can deny running a book through the challenge process. This can be incomplete forms </a:t>
            </a:r>
            <a:r>
              <a:rPr lang="en"/>
              <a:t>submitted by the patron. It can be that the patron copy and pasted talking points for their complaint from another website. It can be that the patron isn’t a taxpayer in the community. All of these decisions would need to be in the library’s policies. Again: the reason policies exist is that they protect the First Amendment Rights of both the library and the patrons.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853d7b9fec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2853d7b9fec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Every library’s form may look a little different. This is the sample from the American Library Association provided as a template from which libraries can build.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853d7b9fec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853d7b9fec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Anything</a:t>
            </a:r>
            <a:r>
              <a:rPr lang="en"/>
              <a:t> stand out to you about the way this form is filled out? Note to facilitator: Bruce is one of the most prolific book banners in the US and shares all of his complaint forms here: </a:t>
            </a:r>
            <a:r>
              <a:rPr lang="en" u="sng">
                <a:solidFill>
                  <a:schemeClr val="hlink"/>
                </a:solidFill>
                <a:hlinkClick r:id="rId2"/>
              </a:rPr>
              <a:t>https://drive.google.com/drive/folders/1VES6IPfRb72aubn8odLhe_kmqoJMzJ_i</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Bruce is an example of a serial book challenger. He has thousands of books he’s challenging in a single public school district. The book challenge pictured here did not result in the book being banned. It was kept. You can peruse all of the decisions that this district has made here: </a:t>
            </a:r>
            <a:r>
              <a:rPr lang="en" u="sng">
                <a:solidFill>
                  <a:schemeClr val="hlink"/>
                </a:solidFill>
                <a:hlinkClick r:id="rId3"/>
              </a:rPr>
              <a:t>https://docs.google.com/spreadsheets/d/1iP1nVObzc_x1LgOUTEwf7w_t9Q7j4zRXan_mTL_6k0I/edit?gid=0#gid=0</a:t>
            </a:r>
            <a:r>
              <a:rPr lang="en"/>
              <a: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8552cc058f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8552cc058f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Being the transition into the next section of the presentation with this question. Additional questions to ask here after the group defines these ideas is why they are related to censorship and book challenges. Why would having information literacy and media literacy be helpful in pushing back against book bans? In promoting intellectual freedom and the freedom to read?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2f7312cbf4c_0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2f7312cbf4c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a:t>
            </a:r>
            <a:endParaRPr/>
          </a:p>
          <a:p>
            <a:pPr indent="0" lvl="0" marL="0" rtl="0" algn="l">
              <a:spcBef>
                <a:spcPts val="0"/>
              </a:spcBef>
              <a:spcAft>
                <a:spcPts val="0"/>
              </a:spcAft>
              <a:buNone/>
            </a:pPr>
            <a:r>
              <a:rPr lang="en"/>
              <a:t>Why do you think part of information and media literacy requires self-reflection? Answers or prompts to get conversation flowing here can include that it’s about personal media consumption, what types of sources are being used to get information or news, who it is we tend to think of as trustworthy, the time and effort we put into actually considering the sources of information we use. An old belief was, for example, that Wikipedia was not a good resource for information. But now that Google has become less reliable for finding verified or trustworthy information, Wikipedia is almost a better place to begin one’s research on a topic because of how robustly it cites its sources.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section cannot cover everything. That would be several booklets worth of information in and of itself. This is meant to be an overview of some of the biggies related to information right now as they apply to censorship and libraries.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wonderful and worthwhile resource on this is What The Fact?: Finding the Truth in All The Noise by Seema Yasmin -- it’s a teen book and extremely accessible and interesting.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2f7312cbf4c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f7312cbf4c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Can you think of examples of misinformation?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f7312cbf4c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2f7312cbf4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for examples of disinformation.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this would be a good opportunity to go back to the form that is in slide 14 and ask students what they think the information provided by the book challenger might constitute.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f7312cbf4c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f7312cbf4c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examples of malinformation can you think of? Gossip is one. Revenge porn is another--something that was private was made public with the intent to cause harm.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2f7312cbf4c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2f7312cbf4c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CRAAP method is an easy memory cue for exploring information. The graphic is from the ALSC blog: </a:t>
            </a:r>
            <a:r>
              <a:rPr lang="en" u="sng">
                <a:solidFill>
                  <a:schemeClr val="hlink"/>
                </a:solidFill>
                <a:hlinkClick r:id="rId2"/>
              </a:rPr>
              <a:t>https://www.alsc.ala.org/blog/2020/04/information-literacy-for-parents/craap/</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8552cbf9d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28552cbf9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image here is from the News Literacy Project and worth bringing up in full to look at and discuss.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If time/interest, there is a quiz you could do with the group on vetting information sources from the News Literacy Project, too: </a:t>
            </a:r>
            <a:r>
              <a:rPr lang="en" u="sng">
                <a:solidFill>
                  <a:schemeClr val="hlink"/>
                </a:solidFill>
                <a:hlinkClick r:id="rId2"/>
              </a:rPr>
              <a:t>https://newslit.org/tips-tools/news-lit-quiz-is-it-legit-vetting-news-sources-for-credibility/</a:t>
            </a:r>
            <a:r>
              <a:rPr lang="en"/>
              <a:t>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8552cc058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8552cc058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Encourage attendees to think about this question and share their thoughts with the group. If this particular framing of the question doesn’t invite conversation, it could be rephrased in many ways, including asking if there even is a difference between the two.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853d7b9fec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853d7b9fec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Ask students what they think about this image and the caption. Ask them to use information literacy skills here to understand context and intent. What’s the message.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2853d7b9fec_0_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2853d7b9fec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Then ask them what they think when they see the original, actual comic above. What kind of deception is this in terms of information? Malinformation is one, as is disinformation.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Ask what the harm might be in seeing the first image without any connection to the original. Then ask what information literacy skills might be worth implementing to discern the purpose behind the first image as it relates to the second, original one.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More: </a:t>
            </a:r>
            <a:r>
              <a:rPr lang="en" u="sng">
                <a:solidFill>
                  <a:schemeClr val="hlink"/>
                </a:solidFill>
                <a:hlinkClick r:id="rId2"/>
              </a:rPr>
              <a:t>https://bookriot.com/mama-bear-editorial-cartoon/</a:t>
            </a:r>
            <a:r>
              <a:rPr lang="en"/>
              <a:t>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853d7b9fec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853d7b9fec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is a lot of text on here, so pause to let students read and/or read some of it to them. What do they think about what they’re seeing here? How would they use the CRAAP method here? How does it connect to what you’ve learned about book bans? About the freedom to read? You can pull up the website, of course, at itsnotabookban.com. You can compare it to the response, yesitsabookban.com, which is the next slide.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2853d7b9fec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2853d7b9fec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Again, text is small and hard to read, but ask students what they think when they see this compared to the previous slide. What differences are there? One big one--citing sources!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28552cc058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8552cc058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End this Lesson with a question that can lead neatly into journaling afterward--how do the topics of censorship, book challenges, and information/media literacy all connect?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f7312cbf4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f7312cbf4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On the second point about private groups and censorship: this is why a private school can say that certain books are not allowed in their libraries or why a business can tell people they aren’t allowed to use certain language or words. That’s the right of the private group. When it comes to censorship in public institutions like public schools or public libraries, the decision to censor comes from a government official–an administrator, a school board member, etc–and thus, is not protected. It’s a violation of the First Amendment rights of the students or patrons.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recent years, private groups have been demanding books be banned in public spaces. They think they have the right to make these decisions, but they don’t. Even if they successfully run for school board, for example, and are elected, if they then remove books, they are doing so from a place of governmental authority.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ACLU has a great primer to what is and is not considered censorship: </a:t>
            </a:r>
            <a:r>
              <a:rPr lang="en" u="sng">
                <a:solidFill>
                  <a:schemeClr val="hlink"/>
                </a:solidFill>
                <a:hlinkClick r:id="rId2"/>
              </a:rPr>
              <a:t>https://www.aclu.org/documents/what-censorship</a:t>
            </a:r>
            <a:r>
              <a:rPr lang="en"/>
              <a: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2f7312cbf4c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2f7312cbf4c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More on the Four Rs of censorship in libraries: </a:t>
            </a:r>
            <a:r>
              <a:rPr lang="en" u="sng">
                <a:solidFill>
                  <a:schemeClr val="hlink"/>
                </a:solidFill>
                <a:hlinkClick r:id="rId2"/>
              </a:rPr>
              <a:t>https://yellowscene.com/2023/05/26/book-banning-on-the-rise-a-look-into-censorship-in-colorado/</a:t>
            </a:r>
            <a:r>
              <a:rPr lang="en"/>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f7312cbf4c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f7312cbf4c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Weeding is a specific professional activity in libraries. It is a way of keeping the collection up-to-date, relevant, and easy to use. Public libraries and public school libraries are not repositories for everything; they cannot be. They are there to be as relevant to their communities as possible. Library workers use a variety of resources to make weeding decisions, including things like date of last circulation--something no one has used in 10 years is worth looking at to decide if it’s worth keeping--as well as condition of the material, </a:t>
            </a:r>
            <a:r>
              <a:rPr lang="en"/>
              <a:t>whether</a:t>
            </a:r>
            <a:r>
              <a:rPr lang="en"/>
              <a:t> there are more current or relevant materials on a topic, and so forth. This is a great opportunity to talk about how weeding works in your own library and even include your library’s collection management policy. Note that weeding has a purpose behind it related to the collection and community, NOT to the complaints over any particular material. It would not be weeding to remove all of the LGBTQ+ books in a library or even removing books that have been targets of censorship during a time of heightened book bans. It would be weeding if an old, worn copy of The Perks of Being a Wallflower were removed and a new copy purchased. More on weeding here: </a:t>
            </a:r>
            <a:r>
              <a:rPr lang="en" u="sng">
                <a:solidFill>
                  <a:schemeClr val="hlink"/>
                </a:solidFill>
                <a:hlinkClick r:id="rId2"/>
              </a:rPr>
              <a:t>https://bookriot.com/what-is-weeding/</a:t>
            </a:r>
            <a:r>
              <a:rPr lang="en"/>
              <a:t>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Sometimes libraries choose to organize by a way that’s not the Dewey Decimal System. This wouldn’t be censorship if the library is reorganized and cataloged via something that is standard or an emerging standard. In some libraries, there are legitimate space issues or redesign challenges that might also </a:t>
            </a:r>
            <a:r>
              <a:rPr lang="en"/>
              <a:t>warrant</a:t>
            </a:r>
            <a:r>
              <a:rPr lang="en"/>
              <a:t> moving materials. For example: to grow space in the teen area of a public library, the nonfiction books in that area might be interfiled with the adult nonfiction. If the intent is to make a bigger space and access to those books won’t be restricted, then it’s not censorship. If this decision comes as a result of complaints about those nonfiction books in the teen section, that might be censorship.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Library budgets are not infinite. Each area only has so much money, and it is a balancing act of creating a robust collection with the limits of how much money is available. Choosing to buy one new LGBTQ+ book among three options is not censorship if the budget allows only a few new purchases from a huge range of new books; it would be censorship if the excuse of budget constraints was used to purchase none of them. It could be debated here whether or not purposefully choosing the “least controversial” title among the three LGBTQ+ options constitutes some quiet censorship! </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t>Sometimes materials are updated as more information about a topic emerges or as history changes. For example: it would be inappropriate for a public library to have history books in any section that don’t acknowledge the end of the Cold War (this is a real example!). That information needs to be updated to something more current on the topic. A more hot button example would be removing a book that has incorrect information about the side effects of vaccines. How does a library balance offering a wide array of perspectives with books that misrepresent information?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8552cc058f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8552cc058f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Give the following examples and ask what students think about whether or not these are censorship. These have no correct answer--it’s based on policy and on ethical decision making in the library--save for the silent censorship part. The point is to think through examples where these would and would not be censorship and how the application indicates the purpose.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Is labeling LGBTQ+ books censorship? -- Expand upon this: How can this help patrons in the library? What if it’s ONLY LGBTQ+ books being labeled in the library? What if those labels are discreet? What if they’re big red or yellow labels? What about if those labels are inside the book itself and not on the outside?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Is it censorship to have a variety of library cards available for parents to choose between for their child? For example: a limited library card might allow only accessing or borrowing books from one section of the library or allow access to the whole library, minus some that have been cataloged in the library as being for readers 17 and older? This question is a great one for encouraging conversation about who would monitor or police the use of these cards and what happens if a student with a limited card borrows an off-limits book. Who gets in trouble for that?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Is reorganizing a library censorship? What if it is to move interfiled nonfiction books from being in the adult area to being in the adult and teen areas? What if it’s reverse and all teen nonfiction is moved into the adult section? Again: intent is key here. Is this to make those books harder to access or to encourage browsing the collection of materials more deeply?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 romance novel cataloged for the adult section of a library is found by a patron shelved in the teen area. A librarian who was notified moved the book to the adult section. Is this censorship? (This one seems pretty intuitive but it might not be--this isn’t an intentional moving but a legitimate mistake that happens with shelving. Were this a teen romance that the patron deemed inappropriate for teens and it were moved, that would be a different conversation).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 library worker decides not to buy a copy of a novel that is Christian fiction, despite it having good professional reviews and having the budget for it. This is going to be a good conversation starter about silent/quiet censorship and the MOTIVES behind a book not being purchased. If the librarian did this because they disagreed with the message, that’s the censorship. If they did it because they do not have a need in the library for that book and/or they don’t have these kinds of books circulate well, then it’s not necessarily censorship. You could add a layer here and talk about whether or not the book was requested by a community member and how.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 librarian was handed a comic book that had pictures of nude bodies in it by a patron. The patron was shocked to find it in the teen section. The librarian assures the patron the book will be removed and proceeds to discard the book.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f7312cbf4c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f7312cbf4c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There’s also value for libraries to offer book challenges because it provides direct feedback from the public about what the library offers. It’s an opportunity to reevaluate what you’re doing as a library and also a chance to look at what might be happening in the broader community or culture. As we’ve seen in the book censorship movement in the 2020s, many institutions are facing pressure from some groups to limit or outright ban the rights of LGBTQ+ people. Book challenges are an opportunity for the library to see what’s going on and respond appropriately–perhaps if your community has instituted a trans bathroom ban at the high school, it might be a reminder of how important having books with trans characters is in the library. It can work, too, when you read feedback on those challenge forms, if feedback is substantial. Maybe libraries do need to update their Christian fiction collection or develop a book display or two that relates to Memorial Day, to Flag Day, etc.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Something else book challenges provide is an opportunity to understand if material in the collection IS outdated or incorrect. Imagine a patron finds a book filled with disinformation about a historical moment or they find a book that is blatant propaganda. Being able to challenge that brings up necessary conversation and decision making related to keeping the library a reputable place for information. Committee review of a challenged item can be useful for catching mistakes because, like anyone else, library workers are human and make mistakes.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Worth mentioning here that the ALA acknowledges two kinds of book challenge: formal and informal. Formal is one that goes through a process involving a written challenge and through the mechanisms in place by library policy. That will be shown in the next slide. An informal challenge is one made off-handed; a patron might mention to a library worker they find the display on LGBTQ+ history disgusting and do nothing more. The library has to decide how to handle that and whether or not to invite the patron to file a formal complaint. If no complaint is filed, what should the library do there? That’s the tricky part of informal complaints. There’s not a paper trail and thus, no transparency between the library and community.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2f7312cbf4c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2f7312cbf4c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rgbClr val="666666"/>
              </a:solidFill>
              <a:latin typeface="Proxima Nova"/>
              <a:ea typeface="Proxima Nova"/>
              <a:cs typeface="Proxima Nova"/>
              <a:sym typeface="Proxima Nova"/>
            </a:endParaRPr>
          </a:p>
          <a:p>
            <a:pPr indent="0" lvl="0" marL="0" rtl="0" algn="l">
              <a:spcBef>
                <a:spcPts val="0"/>
              </a:spcBef>
              <a:spcAft>
                <a:spcPts val="0"/>
              </a:spcAft>
              <a:buNone/>
            </a:pPr>
            <a:r>
              <a:rPr lang="en" sz="1800">
                <a:solidFill>
                  <a:srgbClr val="666666"/>
                </a:solidFill>
                <a:latin typeface="Proxima Nova"/>
                <a:ea typeface="Proxima Nova"/>
                <a:cs typeface="Proxima Nova"/>
                <a:sym typeface="Proxima Nova"/>
              </a:rPr>
              <a:t>Ask students what they think is a reasonable number of challenges a patron can submit at once. The current wave of book bans is noteworthy because patrons are submitting tens, hundreds, or thousands at a time. More on the last one shortly! </a:t>
            </a:r>
            <a:endParaRPr sz="1800">
              <a:solidFill>
                <a:srgbClr val="666666"/>
              </a:solidFill>
              <a:latin typeface="Proxima Nova"/>
              <a:ea typeface="Proxima Nova"/>
              <a:cs typeface="Proxima Nova"/>
              <a:sym typeface="Proxima Nov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853d7b9fec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853d7b9fec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cap="flat" cmpd="sng" w="76200">
            <a:solidFill>
              <a:schemeClr val="dk1"/>
            </a:solidFill>
            <a:prstDash val="solid"/>
            <a:round/>
            <a:headEnd len="sm" w="sm" type="none"/>
            <a:tailEnd len="sm" w="sm" type="none"/>
          </a:ln>
        </p:spPr>
      </p:cxnSp>
      <p:sp>
        <p:nvSpPr>
          <p:cNvPr id="11" name="Google Shape;11;p2"/>
          <p:cNvSpPr txBox="1"/>
          <p:nvPr>
            <p:ph type="ctrTitle"/>
          </p:nvPr>
        </p:nvSpPr>
        <p:spPr>
          <a:xfrm>
            <a:off x="311700" y="595975"/>
            <a:ext cx="8520600" cy="19578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Google Shape;12;p2"/>
          <p:cNvSpPr txBox="1"/>
          <p:nvPr>
            <p:ph idx="1" type="subTitle"/>
          </p:nvPr>
        </p:nvSpPr>
        <p:spPr>
          <a:xfrm>
            <a:off x="311700" y="3165823"/>
            <a:ext cx="8520600" cy="733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Google Shape;13;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1"/>
          <p:cNvSpPr txBox="1"/>
          <p:nvPr>
            <p:ph hasCustomPrompt="1" type="title"/>
          </p:nvPr>
        </p:nvSpPr>
        <p:spPr>
          <a:xfrm>
            <a:off x="311700" y="1167925"/>
            <a:ext cx="8520600" cy="19800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p:nvPr>
            <p:ph idx="1" type="body"/>
          </p:nvPr>
        </p:nvSpPr>
        <p:spPr>
          <a:xfrm>
            <a:off x="311700" y="32242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9" name="Google Shape;4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14" name="Shape 14"/>
        <p:cNvGrpSpPr/>
        <p:nvPr/>
      </p:nvGrpSpPr>
      <p:grpSpPr>
        <a:xfrm>
          <a:off x="0" y="0"/>
          <a:ext cx="0" cy="0"/>
          <a:chOff x="0" y="0"/>
          <a:chExt cx="0" cy="0"/>
        </a:xfrm>
      </p:grpSpPr>
      <p:sp>
        <p:nvSpPr>
          <p:cNvPr id="15" name="Google Shape;15;p3"/>
          <p:cNvSpPr txBox="1"/>
          <p:nvPr>
            <p:ph type="title"/>
          </p:nvPr>
        </p:nvSpPr>
        <p:spPr>
          <a:xfrm>
            <a:off x="311700" y="2480550"/>
            <a:ext cx="8114400" cy="2445900"/>
          </a:xfrm>
          <a:prstGeom prst="rect">
            <a:avLst/>
          </a:prstGeom>
        </p:spPr>
        <p:txBody>
          <a:bodyPr anchorCtr="0" anchor="b" bIns="91425" lIns="91425" spcFirstLastPara="1" rIns="91425" wrap="square" tIns="91425">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Google Shape;16;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7" name="Shape 17"/>
        <p:cNvGrpSpPr/>
        <p:nvPr/>
      </p:nvGrpSpPr>
      <p:grpSpPr>
        <a:xfrm>
          <a:off x="0" y="0"/>
          <a:ext cx="0" cy="0"/>
          <a:chOff x="0" y="0"/>
          <a:chExt cx="0" cy="0"/>
        </a:xfrm>
      </p:grpSpPr>
      <p:sp>
        <p:nvSpPr>
          <p:cNvPr id="18" name="Google Shape;18;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Google Shape;19;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1" name="Shape 21"/>
        <p:cNvGrpSpPr/>
        <p:nvPr/>
      </p:nvGrpSpPr>
      <p:grpSpPr>
        <a:xfrm>
          <a:off x="0" y="0"/>
          <a:ext cx="0" cy="0"/>
          <a:chOff x="0" y="0"/>
          <a:chExt cx="0" cy="0"/>
        </a:xfrm>
      </p:grpSpPr>
      <p:sp>
        <p:nvSpPr>
          <p:cNvPr id="22" name="Google Shape;22;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6" name="Shape 26"/>
        <p:cNvGrpSpPr/>
        <p:nvPr/>
      </p:nvGrpSpPr>
      <p:grpSpPr>
        <a:xfrm>
          <a:off x="0" y="0"/>
          <a:ext cx="0" cy="0"/>
          <a:chOff x="0" y="0"/>
          <a:chExt cx="0" cy="0"/>
        </a:xfrm>
      </p:grpSpPr>
      <p:sp>
        <p:nvSpPr>
          <p:cNvPr id="27" name="Google Shape;27;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9" name="Shape 29"/>
        <p:cNvGrpSpPr/>
        <p:nvPr/>
      </p:nvGrpSpPr>
      <p:grpSpPr>
        <a:xfrm>
          <a:off x="0" y="0"/>
          <a:ext cx="0" cy="0"/>
          <a:chOff x="0" y="0"/>
          <a:chExt cx="0" cy="0"/>
        </a:xfrm>
      </p:grpSpPr>
      <p:sp>
        <p:nvSpPr>
          <p:cNvPr id="30" name="Google Shape;30;p7"/>
          <p:cNvSpPr txBox="1"/>
          <p:nvPr>
            <p:ph type="title"/>
          </p:nvPr>
        </p:nvSpPr>
        <p:spPr>
          <a:xfrm>
            <a:off x="311700" y="6318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Google Shape;31;p7"/>
          <p:cNvSpPr txBox="1"/>
          <p:nvPr>
            <p:ph idx="1" type="body"/>
          </p:nvPr>
        </p:nvSpPr>
        <p:spPr>
          <a:xfrm>
            <a:off x="311700" y="1490875"/>
            <a:ext cx="2808000" cy="3078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33" name="Shape 33"/>
        <p:cNvGrpSpPr/>
        <p:nvPr/>
      </p:nvGrpSpPr>
      <p:grpSpPr>
        <a:xfrm>
          <a:off x="0" y="0"/>
          <a:ext cx="0" cy="0"/>
          <a:chOff x="0" y="0"/>
          <a:chExt cx="0" cy="0"/>
        </a:xfrm>
      </p:grpSpPr>
      <p:sp>
        <p:nvSpPr>
          <p:cNvPr id="34" name="Google Shape;34;p8"/>
          <p:cNvSpPr txBox="1"/>
          <p:nvPr>
            <p:ph type="title"/>
          </p:nvPr>
        </p:nvSpPr>
        <p:spPr>
          <a:xfrm>
            <a:off x="490250" y="526350"/>
            <a:ext cx="56838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Google Shape;35;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6"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 name="Google Shape;38;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39" name="Google Shape;39;p9"/>
          <p:cNvSpPr txBox="1"/>
          <p:nvPr>
            <p:ph type="title"/>
          </p:nvPr>
        </p:nvSpPr>
        <p:spPr>
          <a:xfrm>
            <a:off x="265500" y="1375599"/>
            <a:ext cx="4045200" cy="1551900"/>
          </a:xfrm>
          <a:prstGeom prst="rect">
            <a:avLst/>
          </a:prstGeom>
        </p:spPr>
        <p:txBody>
          <a:bodyPr anchorCtr="0" anchor="b" bIns="91425" lIns="91425" spcFirstLastPara="1" rIns="91425" wrap="square" tIns="91425">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Google Shape;40;p9"/>
          <p:cNvSpPr txBox="1"/>
          <p:nvPr>
            <p:ph idx="1" type="subTitle"/>
          </p:nvPr>
        </p:nvSpPr>
        <p:spPr>
          <a:xfrm>
            <a:off x="265500" y="2981125"/>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Google Shape;41;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2" name="Google Shape;42;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0"/>
          <p:cNvSpPr txBox="1"/>
          <p:nvPr>
            <p:ph idx="1" type="body"/>
          </p:nvPr>
        </p:nvSpPr>
        <p:spPr>
          <a:xfrm>
            <a:off x="319500" y="4233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Google Shape;45;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gameday">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www.ala.org/tools/challengesupport/selectionpolicytoolkit/sampleforms" TargetMode="External"/><Relationship Id="rId4" Type="http://schemas.openxmlformats.org/officeDocument/2006/relationships/image" Target="../media/image8.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1.jpg"/><Relationship Id="rId4" Type="http://schemas.openxmlformats.org/officeDocument/2006/relationships/image" Target="../media/image3.jpg"/><Relationship Id="rId5"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9.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5.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7.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s://newslit.org/educators/resources/is-it-legit/?fbclid=IwY2xjawFCm8lleHRuA2FlbQIxMAABHahAMC4MuJbwfqLw2S8z-IUd-K_8bQM0c3kME29KGh-YmTaeg6Sn3cGZ1w_aem_11bfbWcBalmChl9BQA5egw" TargetMode="External"/><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0.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7.png"/><Relationship Id="rId4"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5.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sp>
        <p:nvSpPr>
          <p:cNvPr id="56" name="Google Shape;56;p13"/>
          <p:cNvSpPr txBox="1"/>
          <p:nvPr>
            <p:ph type="ctrTitle"/>
          </p:nvPr>
        </p:nvSpPr>
        <p:spPr>
          <a:xfrm>
            <a:off x="311700" y="672175"/>
            <a:ext cx="8520600" cy="1957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 sz="4160"/>
              <a:t>Censorship, Book Challenges, and Media Literacy</a:t>
            </a:r>
            <a:endParaRPr sz="4160"/>
          </a:p>
        </p:txBody>
      </p:sp>
      <p:sp>
        <p:nvSpPr>
          <p:cNvPr id="57" name="Google Shape;57;p13"/>
          <p:cNvSpPr txBox="1"/>
          <p:nvPr>
            <p:ph idx="1" type="subTitle"/>
          </p:nvPr>
        </p:nvSpPr>
        <p:spPr>
          <a:xfrm>
            <a:off x="311700" y="3242023"/>
            <a:ext cx="8520600" cy="733500"/>
          </a:xfrm>
          <a:prstGeom prst="rect">
            <a:avLst/>
          </a:prstGeom>
        </p:spPr>
        <p:txBody>
          <a:bodyPr anchorCtr="0" anchor="t" bIns="91425" lIns="91425" spcFirstLastPara="1" rIns="91425" wrap="square" tIns="91425">
            <a:normAutofit fontScale="92500" lnSpcReduction="20000"/>
          </a:bodyPr>
          <a:lstStyle/>
          <a:p>
            <a:pPr indent="0" lvl="0" marL="0" rtl="0" algn="ctr">
              <a:spcBef>
                <a:spcPts val="0"/>
              </a:spcBef>
              <a:spcAft>
                <a:spcPts val="0"/>
              </a:spcAft>
              <a:buNone/>
            </a:pPr>
            <a:r>
              <a:rPr lang="en"/>
              <a:t>Building a toolbox for identifying censorship, book bans, and misinformation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Formal Book Challenge Process</a:t>
            </a:r>
            <a:endParaRPr/>
          </a:p>
        </p:txBody>
      </p:sp>
      <p:sp>
        <p:nvSpPr>
          <p:cNvPr id="122" name="Google Shape;122;p22"/>
          <p:cNvSpPr txBox="1"/>
          <p:nvPr>
            <p:ph idx="1" type="body"/>
          </p:nvPr>
        </p:nvSpPr>
        <p:spPr>
          <a:xfrm>
            <a:off x="311700" y="1228675"/>
            <a:ext cx="8520600" cy="3416400"/>
          </a:xfrm>
          <a:prstGeom prst="rect">
            <a:avLst/>
          </a:prstGeom>
        </p:spPr>
        <p:txBody>
          <a:bodyPr anchorCtr="0" anchor="t" bIns="91425" lIns="91425" spcFirstLastPara="1" rIns="91425" wrap="square" tIns="91425">
            <a:normAutofit fontScale="92500" lnSpcReduction="20000"/>
          </a:bodyPr>
          <a:lstStyle/>
          <a:p>
            <a:pPr indent="-334327" lvl="0" marL="457200" rtl="0" algn="l">
              <a:spcBef>
                <a:spcPts val="0"/>
              </a:spcBef>
              <a:spcAft>
                <a:spcPts val="0"/>
              </a:spcAft>
              <a:buSzPct val="100000"/>
              <a:buChar char="-"/>
            </a:pPr>
            <a:r>
              <a:rPr lang="en"/>
              <a:t>Every library proceeds with a challenge differently. A typical process may go like this:</a:t>
            </a:r>
            <a:endParaRPr/>
          </a:p>
          <a:p>
            <a:pPr indent="-310832" lvl="1" marL="914400" rtl="0" algn="l">
              <a:spcBef>
                <a:spcPts val="1000"/>
              </a:spcBef>
              <a:spcAft>
                <a:spcPts val="0"/>
              </a:spcAft>
              <a:buSzPct val="100000"/>
              <a:buChar char="-"/>
            </a:pPr>
            <a:r>
              <a:rPr lang="en"/>
              <a:t>Patron complaint submitted to the library board</a:t>
            </a:r>
            <a:endParaRPr/>
          </a:p>
          <a:p>
            <a:pPr indent="-310832" lvl="1" marL="914400" rtl="0" algn="l">
              <a:spcBef>
                <a:spcPts val="1000"/>
              </a:spcBef>
              <a:spcAft>
                <a:spcPts val="0"/>
              </a:spcAft>
              <a:buSzPct val="100000"/>
              <a:buChar char="-"/>
            </a:pPr>
            <a:r>
              <a:rPr lang="en"/>
              <a:t>A committee is formed to review the challenged material</a:t>
            </a:r>
            <a:endParaRPr/>
          </a:p>
          <a:p>
            <a:pPr indent="-310832" lvl="1" marL="914400" rtl="0" algn="l">
              <a:spcBef>
                <a:spcPts val="1000"/>
              </a:spcBef>
              <a:spcAft>
                <a:spcPts val="0"/>
              </a:spcAft>
              <a:buSzPct val="100000"/>
              <a:buChar char="-"/>
            </a:pPr>
            <a:r>
              <a:rPr lang="en"/>
              <a:t>The committee reads the book in its entirety and reads professional reviews of the title</a:t>
            </a:r>
            <a:endParaRPr/>
          </a:p>
          <a:p>
            <a:pPr indent="-310832" lvl="1" marL="914400" rtl="0" algn="l">
              <a:spcBef>
                <a:spcPts val="1000"/>
              </a:spcBef>
              <a:spcAft>
                <a:spcPts val="0"/>
              </a:spcAft>
              <a:buSzPct val="100000"/>
              <a:buChar char="-"/>
            </a:pPr>
            <a:r>
              <a:rPr lang="en"/>
              <a:t>A decision is made over the book’s future with information submitted in support of that decision</a:t>
            </a:r>
            <a:endParaRPr/>
          </a:p>
          <a:p>
            <a:pPr indent="-334327" lvl="0" marL="457200" rtl="0" algn="l">
              <a:spcBef>
                <a:spcPts val="1000"/>
              </a:spcBef>
              <a:spcAft>
                <a:spcPts val="0"/>
              </a:spcAft>
              <a:buSzPct val="100000"/>
              <a:buChar char="-"/>
            </a:pPr>
            <a:r>
              <a:rPr lang="en"/>
              <a:t>Library policies typically allow a patron to appeal the decision if they disagree</a:t>
            </a:r>
            <a:endParaRPr/>
          </a:p>
          <a:p>
            <a:pPr indent="-334327" lvl="0" marL="457200" rtl="0" algn="l">
              <a:spcBef>
                <a:spcPts val="1000"/>
              </a:spcBef>
              <a:spcAft>
                <a:spcPts val="0"/>
              </a:spcAft>
              <a:buSzPct val="100000"/>
              <a:buChar char="-"/>
            </a:pPr>
            <a:r>
              <a:rPr lang="en"/>
              <a:t>Libraries have the right to deny challenges within certain parameters  </a:t>
            </a:r>
            <a:endParaRPr/>
          </a:p>
          <a:p>
            <a:pPr indent="0" lvl="0" marL="0" rtl="0" algn="l">
              <a:spcBef>
                <a:spcPts val="1000"/>
              </a:spcBef>
              <a:spcAft>
                <a:spcPts val="0"/>
              </a:spcAft>
              <a:buNone/>
            </a:pPr>
            <a:r>
              <a:t/>
            </a:r>
            <a:endParaRPr/>
          </a:p>
          <a:p>
            <a:pPr indent="0" lvl="0" marL="0" rtl="0" algn="l">
              <a:spcBef>
                <a:spcPts val="1000"/>
              </a:spcBef>
              <a:spcAft>
                <a:spcPts val="1000"/>
              </a:spcAft>
              <a:buNone/>
            </a:pPr>
            <a:r>
              <a:rPr lang="en"/>
              <a:t>These processes can cost a lot in time, energy, and staffing. The ideal solution is a patron is satisfied with a one-on-one conversation.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Example Book Challenge Form</a:t>
            </a:r>
            <a:endParaRPr/>
          </a:p>
        </p:txBody>
      </p:sp>
      <p:pic>
        <p:nvPicPr>
          <p:cNvPr id="128" name="Google Shape;128;p23">
            <a:hlinkClick r:id="rId3"/>
          </p:cNvPr>
          <p:cNvPicPr preferRelativeResize="0"/>
          <p:nvPr/>
        </p:nvPicPr>
        <p:blipFill>
          <a:blip r:embed="rId4">
            <a:alphaModFix/>
          </a:blip>
          <a:stretch>
            <a:fillRect/>
          </a:stretch>
        </p:blipFill>
        <p:spPr>
          <a:xfrm>
            <a:off x="3063338" y="1140675"/>
            <a:ext cx="3017325" cy="38353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Do You Think About This Form?</a:t>
            </a:r>
            <a:endParaRPr/>
          </a:p>
        </p:txBody>
      </p:sp>
      <p:pic>
        <p:nvPicPr>
          <p:cNvPr id="134" name="Google Shape;134;p24"/>
          <p:cNvPicPr preferRelativeResize="0"/>
          <p:nvPr/>
        </p:nvPicPr>
        <p:blipFill>
          <a:blip r:embed="rId3">
            <a:alphaModFix/>
          </a:blip>
          <a:stretch>
            <a:fillRect/>
          </a:stretch>
        </p:blipFill>
        <p:spPr>
          <a:xfrm>
            <a:off x="171275" y="1210625"/>
            <a:ext cx="3019375" cy="3696551"/>
          </a:xfrm>
          <a:prstGeom prst="rect">
            <a:avLst/>
          </a:prstGeom>
          <a:noFill/>
          <a:ln>
            <a:noFill/>
          </a:ln>
        </p:spPr>
      </p:pic>
      <p:pic>
        <p:nvPicPr>
          <p:cNvPr id="135" name="Google Shape;135;p24"/>
          <p:cNvPicPr preferRelativeResize="0"/>
          <p:nvPr/>
        </p:nvPicPr>
        <p:blipFill>
          <a:blip r:embed="rId4">
            <a:alphaModFix/>
          </a:blip>
          <a:stretch>
            <a:fillRect/>
          </a:stretch>
        </p:blipFill>
        <p:spPr>
          <a:xfrm>
            <a:off x="3252350" y="1210625"/>
            <a:ext cx="3080299" cy="3841724"/>
          </a:xfrm>
          <a:prstGeom prst="rect">
            <a:avLst/>
          </a:prstGeom>
          <a:noFill/>
          <a:ln>
            <a:noFill/>
          </a:ln>
        </p:spPr>
      </p:pic>
      <p:pic>
        <p:nvPicPr>
          <p:cNvPr id="136" name="Google Shape;136;p24"/>
          <p:cNvPicPr preferRelativeResize="0"/>
          <p:nvPr/>
        </p:nvPicPr>
        <p:blipFill>
          <a:blip r:embed="rId5">
            <a:alphaModFix/>
          </a:blip>
          <a:stretch>
            <a:fillRect/>
          </a:stretch>
        </p:blipFill>
        <p:spPr>
          <a:xfrm>
            <a:off x="5991900" y="1373750"/>
            <a:ext cx="2980825" cy="29727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5"/>
          <p:cNvSpPr txBox="1"/>
          <p:nvPr>
            <p:ph idx="4294967295" type="ctrTitle"/>
          </p:nvPr>
        </p:nvSpPr>
        <p:spPr>
          <a:xfrm>
            <a:off x="311700" y="1662775"/>
            <a:ext cx="8520600" cy="195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160"/>
              <a:t>What Do Information Literacy and Media Literacy Mean?</a:t>
            </a:r>
            <a:endParaRPr sz="4160"/>
          </a:p>
          <a:p>
            <a:pPr indent="0" lvl="0" marL="0" rtl="0" algn="ctr">
              <a:spcBef>
                <a:spcPts val="0"/>
              </a:spcBef>
              <a:spcAft>
                <a:spcPts val="0"/>
              </a:spcAft>
              <a:buSzPts val="990"/>
              <a:buNone/>
            </a:pPr>
            <a:r>
              <a:t/>
            </a:r>
            <a:endParaRPr sz="416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Information Ecosystem</a:t>
            </a:r>
            <a:endParaRPr/>
          </a:p>
        </p:txBody>
      </p:sp>
      <p:sp>
        <p:nvSpPr>
          <p:cNvPr id="147" name="Google Shape;147;p2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Information literacy and media literacy are two interrelated but different concepts:</a:t>
            </a:r>
            <a:endParaRPr/>
          </a:p>
          <a:p>
            <a:pPr indent="-317500" lvl="1" marL="914400" rtl="0" algn="l">
              <a:spcBef>
                <a:spcPts val="1200"/>
              </a:spcBef>
              <a:spcAft>
                <a:spcPts val="0"/>
              </a:spcAft>
              <a:buSzPts val="1400"/>
              <a:buChar char="-"/>
            </a:pPr>
            <a:r>
              <a:rPr lang="en"/>
              <a:t>Information literacy is a set of skills related to finding, assessing and using information appropriately and accurately</a:t>
            </a:r>
            <a:endParaRPr/>
          </a:p>
          <a:p>
            <a:pPr indent="-317500" lvl="1" marL="914400" rtl="0" algn="l">
              <a:spcBef>
                <a:spcPts val="0"/>
              </a:spcBef>
              <a:spcAft>
                <a:spcPts val="0"/>
              </a:spcAft>
              <a:buSzPts val="1400"/>
              <a:buChar char="-"/>
            </a:pPr>
            <a:r>
              <a:rPr lang="en"/>
              <a:t>Media literacy is information literacy as applied to the media, whether that’s newspapers, social media, or video</a:t>
            </a:r>
            <a:endParaRPr/>
          </a:p>
          <a:p>
            <a:pPr indent="0" lvl="0" marL="0" rtl="0" algn="l">
              <a:spcBef>
                <a:spcPts val="1200"/>
              </a:spcBef>
              <a:spcAft>
                <a:spcPts val="0"/>
              </a:spcAft>
              <a:buNone/>
            </a:pPr>
            <a:r>
              <a:rPr lang="en"/>
              <a:t>At this moment in history, there are three major information pitfalls to understand: mis-, dis-, and mal- information</a:t>
            </a:r>
            <a:endParaRPr/>
          </a:p>
          <a:p>
            <a:pPr indent="0" lvl="0" marL="0" rtl="0" algn="l">
              <a:spcBef>
                <a:spcPts val="1200"/>
              </a:spcBef>
              <a:spcAft>
                <a:spcPts val="1200"/>
              </a:spcAft>
              <a:buNone/>
            </a:pPr>
            <a:r>
              <a:rPr lang="en"/>
              <a:t>These literacy skills aren’t only taught in formal ways. They’re taught through self-reflection, too.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Misinformation</a:t>
            </a:r>
            <a:endParaRPr/>
          </a:p>
        </p:txBody>
      </p:sp>
      <p:sp>
        <p:nvSpPr>
          <p:cNvPr id="153" name="Google Shape;153;p27"/>
          <p:cNvSpPr txBox="1"/>
          <p:nvPr>
            <p:ph idx="1" type="body"/>
          </p:nvPr>
        </p:nvSpPr>
        <p:spPr>
          <a:xfrm>
            <a:off x="311700" y="1152475"/>
            <a:ext cx="41994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Misinformation is </a:t>
            </a:r>
            <a:r>
              <a:rPr b="1" i="1" lang="en"/>
              <a:t>unintentionally </a:t>
            </a:r>
            <a:r>
              <a:rPr lang="en"/>
              <a:t>incorrect or misleading </a:t>
            </a:r>
            <a:r>
              <a:rPr b="1" i="1" lang="en"/>
              <a:t> </a:t>
            </a:r>
            <a:endParaRPr b="1" i="1"/>
          </a:p>
          <a:p>
            <a:pPr indent="0" lvl="0" marL="0" rtl="0" algn="l">
              <a:spcBef>
                <a:spcPts val="1200"/>
              </a:spcBef>
              <a:spcAft>
                <a:spcPts val="0"/>
              </a:spcAft>
              <a:buNone/>
            </a:pPr>
            <a:r>
              <a:t/>
            </a:r>
            <a:endParaRPr b="1" i="1"/>
          </a:p>
          <a:p>
            <a:pPr indent="0" lvl="0" marL="0" rtl="0" algn="l">
              <a:spcBef>
                <a:spcPts val="1200"/>
              </a:spcBef>
              <a:spcAft>
                <a:spcPts val="0"/>
              </a:spcAft>
              <a:buNone/>
            </a:pPr>
            <a:r>
              <a:rPr lang="en"/>
              <a:t>The person or people who share this don’t know that it is incorrect</a:t>
            </a:r>
            <a:endParaRPr/>
          </a:p>
          <a:p>
            <a:pPr indent="0" lvl="0" marL="0" rtl="0" algn="l">
              <a:spcBef>
                <a:spcPts val="1200"/>
              </a:spcBef>
              <a:spcAft>
                <a:spcPts val="0"/>
              </a:spcAft>
              <a:buNone/>
            </a:pPr>
            <a:r>
              <a:t/>
            </a:r>
            <a:endParaRPr b="1" i="1"/>
          </a:p>
          <a:p>
            <a:pPr indent="0" lvl="0" marL="0" rtl="0" algn="l">
              <a:spcBef>
                <a:spcPts val="1200"/>
              </a:spcBef>
              <a:spcAft>
                <a:spcPts val="1200"/>
              </a:spcAft>
              <a:buNone/>
            </a:pPr>
            <a:r>
              <a:rPr lang="en"/>
              <a:t>Remember “mis-” because it begins the word “mistake”</a:t>
            </a:r>
            <a:endParaRPr/>
          </a:p>
        </p:txBody>
      </p:sp>
      <p:pic>
        <p:nvPicPr>
          <p:cNvPr id="154" name="Google Shape;154;p27"/>
          <p:cNvPicPr preferRelativeResize="0"/>
          <p:nvPr/>
        </p:nvPicPr>
        <p:blipFill>
          <a:blip r:embed="rId3">
            <a:alphaModFix/>
          </a:blip>
          <a:stretch>
            <a:fillRect/>
          </a:stretch>
        </p:blipFill>
        <p:spPr>
          <a:xfrm>
            <a:off x="4674029" y="1152475"/>
            <a:ext cx="4297500" cy="3093251"/>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Disinformation</a:t>
            </a:r>
            <a:endParaRPr/>
          </a:p>
        </p:txBody>
      </p:sp>
      <p:sp>
        <p:nvSpPr>
          <p:cNvPr id="160" name="Google Shape;160;p28"/>
          <p:cNvSpPr txBox="1"/>
          <p:nvPr>
            <p:ph idx="1" type="body"/>
          </p:nvPr>
        </p:nvSpPr>
        <p:spPr>
          <a:xfrm>
            <a:off x="311700" y="1152475"/>
            <a:ext cx="40482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Information that is </a:t>
            </a:r>
            <a:r>
              <a:rPr b="1" i="1" lang="en"/>
              <a:t>intentionally </a:t>
            </a:r>
            <a:r>
              <a:rPr lang="en"/>
              <a:t>wrong or incorrect</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“Fake news” is a great example, as is </a:t>
            </a:r>
            <a:r>
              <a:rPr lang="en"/>
              <a:t>propaganda. The intent is to lie or spread information that is not true.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Recall “dis-” like a diss. </a:t>
            </a:r>
            <a:endParaRPr/>
          </a:p>
        </p:txBody>
      </p:sp>
      <p:pic>
        <p:nvPicPr>
          <p:cNvPr id="161" name="Google Shape;161;p28"/>
          <p:cNvPicPr preferRelativeResize="0"/>
          <p:nvPr/>
        </p:nvPicPr>
        <p:blipFill>
          <a:blip r:embed="rId3">
            <a:alphaModFix/>
          </a:blip>
          <a:stretch>
            <a:fillRect/>
          </a:stretch>
        </p:blipFill>
        <p:spPr>
          <a:xfrm>
            <a:off x="4512300" y="959700"/>
            <a:ext cx="4479300" cy="322411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Malinformation</a:t>
            </a:r>
            <a:endParaRPr/>
          </a:p>
        </p:txBody>
      </p:sp>
      <p:sp>
        <p:nvSpPr>
          <p:cNvPr id="167" name="Google Shape;167;p29"/>
          <p:cNvSpPr txBox="1"/>
          <p:nvPr>
            <p:ph idx="1" type="body"/>
          </p:nvPr>
        </p:nvSpPr>
        <p:spPr>
          <a:xfrm>
            <a:off x="311700" y="1152475"/>
            <a:ext cx="41997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The least talked about of the big three: it’s </a:t>
            </a:r>
            <a:r>
              <a:rPr i="1" lang="en"/>
              <a:t>bad </a:t>
            </a:r>
            <a:r>
              <a:rPr lang="en"/>
              <a:t>information, often stemming from real information.</a:t>
            </a:r>
            <a:endParaRPr/>
          </a:p>
          <a:p>
            <a:pPr indent="0" lvl="0" marL="0" rtl="0" algn="l">
              <a:spcBef>
                <a:spcPts val="1200"/>
              </a:spcBef>
              <a:spcAft>
                <a:spcPts val="0"/>
              </a:spcAft>
              <a:buNone/>
            </a:pPr>
            <a:r>
              <a:t/>
            </a:r>
            <a:endParaRPr/>
          </a:p>
          <a:p>
            <a:pPr indent="0" lvl="0" marL="0" rtl="0" algn="l">
              <a:spcBef>
                <a:spcPts val="1200"/>
              </a:spcBef>
              <a:spcAft>
                <a:spcPts val="0"/>
              </a:spcAft>
              <a:buNone/>
            </a:pPr>
            <a:r>
              <a:rPr lang="en"/>
              <a:t>The intention is harm.</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Recall “mal” as malicious. </a:t>
            </a:r>
            <a:endParaRPr/>
          </a:p>
        </p:txBody>
      </p:sp>
      <p:pic>
        <p:nvPicPr>
          <p:cNvPr id="168" name="Google Shape;168;p29"/>
          <p:cNvPicPr preferRelativeResize="0"/>
          <p:nvPr/>
        </p:nvPicPr>
        <p:blipFill>
          <a:blip r:embed="rId3">
            <a:alphaModFix/>
          </a:blip>
          <a:stretch>
            <a:fillRect/>
          </a:stretch>
        </p:blipFill>
        <p:spPr>
          <a:xfrm>
            <a:off x="4678625" y="1152475"/>
            <a:ext cx="4199701" cy="3022862"/>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Evaluating Your Information Sources</a:t>
            </a:r>
            <a:endParaRPr/>
          </a:p>
        </p:txBody>
      </p:sp>
      <p:sp>
        <p:nvSpPr>
          <p:cNvPr id="174" name="Google Shape;174;p30"/>
          <p:cNvSpPr txBox="1"/>
          <p:nvPr>
            <p:ph idx="1" type="body"/>
          </p:nvPr>
        </p:nvSpPr>
        <p:spPr>
          <a:xfrm>
            <a:off x="311700" y="1152475"/>
            <a:ext cx="4418400" cy="3670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series of questions to ask when you’re looking at a piece of information:</a:t>
            </a:r>
            <a:endParaRPr/>
          </a:p>
          <a:p>
            <a:pPr indent="-342900" lvl="0" marL="457200" rtl="0" algn="l">
              <a:spcBef>
                <a:spcPts val="0"/>
              </a:spcBef>
              <a:spcAft>
                <a:spcPts val="0"/>
              </a:spcAft>
              <a:buSzPts val="1800"/>
              <a:buChar char="-"/>
            </a:pPr>
            <a:r>
              <a:rPr lang="en"/>
              <a:t>What’s the intent? </a:t>
            </a:r>
            <a:endParaRPr/>
          </a:p>
          <a:p>
            <a:pPr indent="-342900" lvl="0" marL="457200" rtl="0" algn="l">
              <a:spcBef>
                <a:spcPts val="0"/>
              </a:spcBef>
              <a:spcAft>
                <a:spcPts val="0"/>
              </a:spcAft>
              <a:buSzPts val="1800"/>
              <a:buChar char="-"/>
            </a:pPr>
            <a:r>
              <a:rPr lang="en"/>
              <a:t>Who is sharing the information? What do they get by sharing this?</a:t>
            </a:r>
            <a:endParaRPr/>
          </a:p>
          <a:p>
            <a:pPr indent="-342900" lvl="0" marL="457200" rtl="0" algn="l">
              <a:spcBef>
                <a:spcPts val="0"/>
              </a:spcBef>
              <a:spcAft>
                <a:spcPts val="0"/>
              </a:spcAft>
              <a:buSzPts val="1800"/>
              <a:buChar char="-"/>
            </a:pPr>
            <a:r>
              <a:rPr lang="en"/>
              <a:t>Where was this information published?</a:t>
            </a:r>
            <a:endParaRPr/>
          </a:p>
          <a:p>
            <a:pPr indent="-342900" lvl="0" marL="457200" rtl="0" algn="l">
              <a:spcBef>
                <a:spcPts val="0"/>
              </a:spcBef>
              <a:spcAft>
                <a:spcPts val="0"/>
              </a:spcAft>
              <a:buSzPts val="1800"/>
              <a:buChar char="-"/>
            </a:pPr>
            <a:r>
              <a:rPr lang="en"/>
              <a:t>Can this information be verified by another source? For example, if you only see the information on one news site, that would be worth questioning. </a:t>
            </a:r>
            <a:endParaRPr/>
          </a:p>
        </p:txBody>
      </p:sp>
      <p:pic>
        <p:nvPicPr>
          <p:cNvPr id="175" name="Google Shape;175;p30"/>
          <p:cNvPicPr preferRelativeResize="0"/>
          <p:nvPr/>
        </p:nvPicPr>
        <p:blipFill>
          <a:blip r:embed="rId3">
            <a:alphaModFix/>
          </a:blip>
          <a:stretch>
            <a:fillRect/>
          </a:stretch>
        </p:blipFill>
        <p:spPr>
          <a:xfrm>
            <a:off x="5365775" y="1017725"/>
            <a:ext cx="3224199" cy="40860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id="180" name="Google Shape;180;p31">
            <a:hlinkClick r:id="rId3"/>
          </p:cNvPr>
          <p:cNvPicPr preferRelativeResize="0"/>
          <p:nvPr/>
        </p:nvPicPr>
        <p:blipFill>
          <a:blip r:embed="rId4">
            <a:alphaModFix/>
          </a:blip>
          <a:stretch>
            <a:fillRect/>
          </a:stretch>
        </p:blipFill>
        <p:spPr>
          <a:xfrm>
            <a:off x="2589612" y="93763"/>
            <a:ext cx="3964773" cy="495597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idx="4294967295" type="ctrTitle"/>
          </p:nvPr>
        </p:nvSpPr>
        <p:spPr>
          <a:xfrm>
            <a:off x="311700" y="1357975"/>
            <a:ext cx="8520600" cy="195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160"/>
              <a:t>What’s The Difference Between Censorship and a Book Ban?</a:t>
            </a:r>
            <a:endParaRPr sz="416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Do You Think About This?</a:t>
            </a:r>
            <a:endParaRPr/>
          </a:p>
        </p:txBody>
      </p:sp>
      <p:pic>
        <p:nvPicPr>
          <p:cNvPr id="186" name="Google Shape;186;p32"/>
          <p:cNvPicPr preferRelativeResize="0"/>
          <p:nvPr/>
        </p:nvPicPr>
        <p:blipFill>
          <a:blip r:embed="rId3">
            <a:alphaModFix/>
          </a:blip>
          <a:stretch>
            <a:fillRect/>
          </a:stretch>
        </p:blipFill>
        <p:spPr>
          <a:xfrm>
            <a:off x="2398412" y="1052700"/>
            <a:ext cx="4347174" cy="397457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Do You Think About This?</a:t>
            </a:r>
            <a:endParaRPr/>
          </a:p>
        </p:txBody>
      </p:sp>
      <p:pic>
        <p:nvPicPr>
          <p:cNvPr id="192" name="Google Shape;192;p33"/>
          <p:cNvPicPr preferRelativeResize="0"/>
          <p:nvPr/>
        </p:nvPicPr>
        <p:blipFill>
          <a:blip r:embed="rId3">
            <a:alphaModFix/>
          </a:blip>
          <a:stretch>
            <a:fillRect/>
          </a:stretch>
        </p:blipFill>
        <p:spPr>
          <a:xfrm>
            <a:off x="2596574" y="1093925"/>
            <a:ext cx="3764926" cy="39261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Do You Think About This?</a:t>
            </a:r>
            <a:endParaRPr/>
          </a:p>
        </p:txBody>
      </p:sp>
      <p:pic>
        <p:nvPicPr>
          <p:cNvPr id="198" name="Google Shape;198;p34"/>
          <p:cNvPicPr preferRelativeResize="0"/>
          <p:nvPr/>
        </p:nvPicPr>
        <p:blipFill>
          <a:blip r:embed="rId3">
            <a:alphaModFix/>
          </a:blip>
          <a:stretch>
            <a:fillRect/>
          </a:stretch>
        </p:blipFill>
        <p:spPr>
          <a:xfrm>
            <a:off x="152400" y="1170125"/>
            <a:ext cx="4613302" cy="3820977"/>
          </a:xfrm>
          <a:prstGeom prst="rect">
            <a:avLst/>
          </a:prstGeom>
          <a:noFill/>
          <a:ln>
            <a:noFill/>
          </a:ln>
        </p:spPr>
      </p:pic>
      <p:pic>
        <p:nvPicPr>
          <p:cNvPr id="199" name="Google Shape;199;p34"/>
          <p:cNvPicPr preferRelativeResize="0"/>
          <p:nvPr/>
        </p:nvPicPr>
        <p:blipFill>
          <a:blip r:embed="rId4">
            <a:alphaModFix/>
          </a:blip>
          <a:stretch>
            <a:fillRect/>
          </a:stretch>
        </p:blipFill>
        <p:spPr>
          <a:xfrm>
            <a:off x="5386377" y="1170125"/>
            <a:ext cx="3289450" cy="382097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Do You Think About This?</a:t>
            </a:r>
            <a:endParaRPr/>
          </a:p>
        </p:txBody>
      </p:sp>
      <p:pic>
        <p:nvPicPr>
          <p:cNvPr id="205" name="Google Shape;205;p35"/>
          <p:cNvPicPr preferRelativeResize="0"/>
          <p:nvPr/>
        </p:nvPicPr>
        <p:blipFill>
          <a:blip r:embed="rId3">
            <a:alphaModFix/>
          </a:blip>
          <a:stretch>
            <a:fillRect/>
          </a:stretch>
        </p:blipFill>
        <p:spPr>
          <a:xfrm>
            <a:off x="152400" y="1170125"/>
            <a:ext cx="4657411" cy="3820978"/>
          </a:xfrm>
          <a:prstGeom prst="rect">
            <a:avLst/>
          </a:prstGeom>
          <a:noFill/>
          <a:ln>
            <a:noFill/>
          </a:ln>
        </p:spPr>
      </p:pic>
      <p:pic>
        <p:nvPicPr>
          <p:cNvPr id="206" name="Google Shape;206;p35"/>
          <p:cNvPicPr preferRelativeResize="0"/>
          <p:nvPr/>
        </p:nvPicPr>
        <p:blipFill>
          <a:blip r:embed="rId4">
            <a:alphaModFix/>
          </a:blip>
          <a:stretch>
            <a:fillRect/>
          </a:stretch>
        </p:blipFill>
        <p:spPr>
          <a:xfrm>
            <a:off x="4661150" y="1310963"/>
            <a:ext cx="4330452" cy="3539301"/>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36"/>
          <p:cNvSpPr txBox="1"/>
          <p:nvPr>
            <p:ph idx="4294967295" type="ctrTitle"/>
          </p:nvPr>
        </p:nvSpPr>
        <p:spPr>
          <a:xfrm>
            <a:off x="311700" y="1662775"/>
            <a:ext cx="8520600" cy="195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160"/>
              <a:t>How Do The Topics of This Lesson All Connect?</a:t>
            </a:r>
            <a:endParaRPr sz="4160"/>
          </a:p>
          <a:p>
            <a:pPr indent="0" lvl="0" marL="0" rtl="0" algn="ctr">
              <a:spcBef>
                <a:spcPts val="0"/>
              </a:spcBef>
              <a:spcAft>
                <a:spcPts val="0"/>
              </a:spcAft>
              <a:buSzPts val="990"/>
              <a:buNone/>
            </a:pPr>
            <a:r>
              <a:t/>
            </a:r>
            <a:endParaRPr sz="4160"/>
          </a:p>
          <a:p>
            <a:pPr indent="0" lvl="0" marL="0" rtl="0" algn="ctr">
              <a:spcBef>
                <a:spcPts val="0"/>
              </a:spcBef>
              <a:spcAft>
                <a:spcPts val="0"/>
              </a:spcAft>
              <a:buSzPts val="990"/>
              <a:buNone/>
            </a:pPr>
            <a:r>
              <a:t/>
            </a:r>
            <a:endParaRPr sz="416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 Censorship?</a:t>
            </a:r>
            <a:endParaRPr/>
          </a:p>
        </p:txBody>
      </p:sp>
      <p:sp>
        <p:nvSpPr>
          <p:cNvPr id="68" name="Google Shape;68;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The suppression of speech, communication, images, or other information. </a:t>
            </a:r>
            <a:endParaRPr/>
          </a:p>
          <a:p>
            <a:pPr indent="-342900" lvl="0" marL="457200" rtl="0" algn="l">
              <a:spcBef>
                <a:spcPts val="1000"/>
              </a:spcBef>
              <a:spcAft>
                <a:spcPts val="0"/>
              </a:spcAft>
              <a:buSzPts val="1800"/>
              <a:buChar char="-"/>
            </a:pPr>
            <a:r>
              <a:rPr lang="en"/>
              <a:t>It is done because someone finds it offensive, inappropriate, objectionable, or sensitive.</a:t>
            </a:r>
            <a:endParaRPr/>
          </a:p>
          <a:p>
            <a:pPr indent="-342900" lvl="0" marL="457200" rtl="0" algn="l">
              <a:spcBef>
                <a:spcPts val="1000"/>
              </a:spcBef>
              <a:spcAft>
                <a:spcPts val="0"/>
              </a:spcAft>
              <a:buSzPts val="1800"/>
              <a:buChar char="-"/>
            </a:pPr>
            <a:r>
              <a:rPr lang="en"/>
              <a:t>Censorship enacted by the government violates the First Amendment. </a:t>
            </a:r>
            <a:endParaRPr/>
          </a:p>
          <a:p>
            <a:pPr indent="-342900" lvl="0" marL="457200" rtl="0" algn="l">
              <a:spcBef>
                <a:spcPts val="1000"/>
              </a:spcBef>
              <a:spcAft>
                <a:spcPts val="1000"/>
              </a:spcAft>
              <a:buSzPts val="1800"/>
              <a:buChar char="-"/>
            </a:pPr>
            <a:r>
              <a:rPr lang="en"/>
              <a:t>Censorship enacted by private groups differs–the groups’ First Amendment rights include the right to decide to suppress certain information.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Censorship in Libraries</a:t>
            </a:r>
            <a:endParaRPr/>
          </a:p>
        </p:txBody>
      </p:sp>
      <p:sp>
        <p:nvSpPr>
          <p:cNvPr id="74" name="Google Shape;74;p16"/>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Censorship is the big umbrella term, while book bans are one form of censorship.</a:t>
            </a:r>
            <a:endParaRPr/>
          </a:p>
          <a:p>
            <a:pPr indent="-342900" lvl="0" marL="457200" rtl="0" algn="l">
              <a:spcBef>
                <a:spcPts val="1000"/>
              </a:spcBef>
              <a:spcAft>
                <a:spcPts val="0"/>
              </a:spcAft>
              <a:buSzPts val="1800"/>
              <a:buChar char="-"/>
            </a:pPr>
            <a:r>
              <a:rPr lang="en"/>
              <a:t>The Four Rs of Censorship by Dr. Emily Knox:</a:t>
            </a:r>
            <a:endParaRPr/>
          </a:p>
          <a:p>
            <a:pPr indent="-317500" lvl="1" marL="914400" rtl="0" algn="l">
              <a:spcBef>
                <a:spcPts val="1000"/>
              </a:spcBef>
              <a:spcAft>
                <a:spcPts val="0"/>
              </a:spcAft>
              <a:buSzPts val="1400"/>
              <a:buChar char="-"/>
            </a:pPr>
            <a:r>
              <a:rPr lang="en"/>
              <a:t>Restriction: Deciding that certain materials are only accessible by some people. </a:t>
            </a:r>
            <a:endParaRPr/>
          </a:p>
          <a:p>
            <a:pPr indent="-317500" lvl="1" marL="914400" rtl="0" algn="l">
              <a:spcBef>
                <a:spcPts val="1000"/>
              </a:spcBef>
              <a:spcAft>
                <a:spcPts val="0"/>
              </a:spcAft>
              <a:buSzPts val="1400"/>
              <a:buChar char="-"/>
            </a:pPr>
            <a:r>
              <a:rPr lang="en"/>
              <a:t>Redaction: Editing or removal of parts of a book deemed inappropriate or offensive.</a:t>
            </a:r>
            <a:endParaRPr/>
          </a:p>
          <a:p>
            <a:pPr indent="-317500" lvl="1" marL="914400" rtl="0" algn="l">
              <a:spcBef>
                <a:spcPts val="1000"/>
              </a:spcBef>
              <a:spcAft>
                <a:spcPts val="0"/>
              </a:spcAft>
              <a:buSzPts val="1400"/>
              <a:buChar char="-"/>
            </a:pPr>
            <a:r>
              <a:rPr lang="en"/>
              <a:t>Relocation: Intentionally moving materials from one place in a library to another to make them more inaccessible.</a:t>
            </a:r>
            <a:endParaRPr/>
          </a:p>
          <a:p>
            <a:pPr indent="-317500" lvl="1" marL="914400" rtl="0" algn="l">
              <a:spcBef>
                <a:spcPts val="1000"/>
              </a:spcBef>
              <a:spcAft>
                <a:spcPts val="0"/>
              </a:spcAft>
              <a:buSzPts val="1400"/>
              <a:buChar char="-"/>
            </a:pPr>
            <a:r>
              <a:rPr lang="en"/>
              <a:t>Removal: AKA, Book banning</a:t>
            </a:r>
            <a:endParaRPr/>
          </a:p>
          <a:p>
            <a:pPr indent="-342900" lvl="0" marL="457200" rtl="0" algn="l">
              <a:spcBef>
                <a:spcPts val="1000"/>
              </a:spcBef>
              <a:spcAft>
                <a:spcPts val="1000"/>
              </a:spcAft>
              <a:buSzPts val="1800"/>
              <a:buChar char="-"/>
            </a:pPr>
            <a:r>
              <a:rPr lang="en"/>
              <a:t>All of the above are violations of the Freedom to Read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These Are Not Censorship</a:t>
            </a:r>
            <a:endParaRPr/>
          </a:p>
        </p:txBody>
      </p:sp>
      <p:sp>
        <p:nvSpPr>
          <p:cNvPr id="80" name="Google Shape;80;p1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10000"/>
          </a:bodyPr>
          <a:lstStyle/>
          <a:p>
            <a:pPr indent="-342900" lvl="0" marL="457200" rtl="0" algn="l">
              <a:spcBef>
                <a:spcPts val="0"/>
              </a:spcBef>
              <a:spcAft>
                <a:spcPts val="0"/>
              </a:spcAft>
              <a:buSzPts val="1800"/>
              <a:buChar char="-"/>
            </a:pPr>
            <a:r>
              <a:rPr lang="en"/>
              <a:t>Library Weeding</a:t>
            </a:r>
            <a:endParaRPr/>
          </a:p>
          <a:p>
            <a:pPr indent="-342900" lvl="0" marL="457200" rtl="0" algn="l">
              <a:spcBef>
                <a:spcPts val="1000"/>
              </a:spcBef>
              <a:spcAft>
                <a:spcPts val="0"/>
              </a:spcAft>
              <a:buSzPts val="1800"/>
              <a:buChar char="-"/>
            </a:pPr>
            <a:r>
              <a:rPr lang="en"/>
              <a:t>Reorganizing the entire collection or large parts of the collection (changing cataloging methods, etc)</a:t>
            </a:r>
            <a:endParaRPr/>
          </a:p>
          <a:p>
            <a:pPr indent="-342900" lvl="0" marL="457200" rtl="0" algn="l">
              <a:spcBef>
                <a:spcPts val="1000"/>
              </a:spcBef>
              <a:spcAft>
                <a:spcPts val="0"/>
              </a:spcAft>
              <a:buSzPts val="1800"/>
              <a:buChar char="-"/>
            </a:pPr>
            <a:r>
              <a:rPr lang="en"/>
              <a:t>Not purchasing something because of budget</a:t>
            </a:r>
            <a:endParaRPr/>
          </a:p>
          <a:p>
            <a:pPr indent="-342900" lvl="0" marL="457200" rtl="0" algn="l">
              <a:spcBef>
                <a:spcPts val="1000"/>
              </a:spcBef>
              <a:spcAft>
                <a:spcPts val="0"/>
              </a:spcAft>
              <a:buSzPts val="1800"/>
              <a:buChar char="-"/>
            </a:pPr>
            <a:r>
              <a:rPr lang="en"/>
              <a:t>Removing outdated/incorrect materials</a:t>
            </a:r>
            <a:endParaRPr/>
          </a:p>
          <a:p>
            <a:pPr indent="0" lvl="0" marL="0" rtl="0" algn="l">
              <a:spcBef>
                <a:spcPts val="1000"/>
              </a:spcBef>
              <a:spcAft>
                <a:spcPts val="0"/>
              </a:spcAft>
              <a:buNone/>
            </a:pPr>
            <a:r>
              <a:t/>
            </a:r>
            <a:endParaRPr/>
          </a:p>
          <a:p>
            <a:pPr indent="0" lvl="0" marL="0" rtl="0" algn="l">
              <a:spcBef>
                <a:spcPts val="1200"/>
              </a:spcBef>
              <a:spcAft>
                <a:spcPts val="0"/>
              </a:spcAft>
              <a:buNone/>
            </a:pPr>
            <a:r>
              <a:t/>
            </a:r>
            <a:endParaRPr/>
          </a:p>
          <a:p>
            <a:pPr indent="0" lvl="0" marL="0" rtl="0" algn="l">
              <a:spcBef>
                <a:spcPts val="1200"/>
              </a:spcBef>
              <a:spcAft>
                <a:spcPts val="1200"/>
              </a:spcAft>
              <a:buNone/>
            </a:pPr>
            <a:r>
              <a:rPr lang="en"/>
              <a:t>The key question: what is the intent behind the decision?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idx="4294967295" type="ctrTitle"/>
          </p:nvPr>
        </p:nvSpPr>
        <p:spPr>
          <a:xfrm>
            <a:off x="311700" y="1662775"/>
            <a:ext cx="8520600" cy="1957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160"/>
              <a:t>Is This Censorship?</a:t>
            </a:r>
            <a:endParaRPr sz="416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Book Challenges in the Library</a:t>
            </a:r>
            <a:endParaRPr/>
          </a:p>
        </p:txBody>
      </p:sp>
      <p:sp>
        <p:nvSpPr>
          <p:cNvPr id="91" name="Google Shape;91;p19"/>
          <p:cNvSpPr txBox="1"/>
          <p:nvPr>
            <p:ph idx="1" type="body"/>
          </p:nvPr>
        </p:nvSpPr>
        <p:spPr>
          <a:xfrm>
            <a:off x="311700" y="1152475"/>
            <a:ext cx="5347500" cy="3828900"/>
          </a:xfrm>
          <a:prstGeom prst="rect">
            <a:avLst/>
          </a:prstGeom>
        </p:spPr>
        <p:txBody>
          <a:bodyPr anchorCtr="0" anchor="t" bIns="91425" lIns="91425" spcFirstLastPara="1" rIns="91425" wrap="square" tIns="91425">
            <a:normAutofit lnSpcReduction="20000"/>
          </a:bodyPr>
          <a:lstStyle/>
          <a:p>
            <a:pPr indent="-342900" lvl="0" marL="457200" rtl="0" algn="l">
              <a:spcBef>
                <a:spcPts val="0"/>
              </a:spcBef>
              <a:spcAft>
                <a:spcPts val="0"/>
              </a:spcAft>
              <a:buSzPts val="1800"/>
              <a:buChar char="-"/>
            </a:pPr>
            <a:r>
              <a:rPr lang="en"/>
              <a:t>Book challenges are exactly that: a patron finds a book objectionable and challenges its place in the library.</a:t>
            </a:r>
            <a:endParaRPr/>
          </a:p>
          <a:p>
            <a:pPr indent="-342900" lvl="0" marL="457200" rtl="0" algn="l">
              <a:spcBef>
                <a:spcPts val="1000"/>
              </a:spcBef>
              <a:spcAft>
                <a:spcPts val="0"/>
              </a:spcAft>
              <a:buSzPts val="1800"/>
              <a:buChar char="-"/>
            </a:pPr>
            <a:r>
              <a:rPr lang="en"/>
              <a:t>Just like the library protects the First Amendment for those who don’t want to challenge books, that right extends to people who want to speak up and petition against the inclusion of library materials in the collection. </a:t>
            </a:r>
            <a:endParaRPr/>
          </a:p>
          <a:p>
            <a:pPr indent="-342900" lvl="0" marL="457200" rtl="0" algn="l">
              <a:spcBef>
                <a:spcPts val="1000"/>
              </a:spcBef>
              <a:spcAft>
                <a:spcPts val="1000"/>
              </a:spcAft>
              <a:buSzPts val="1800"/>
              <a:buChar char="-"/>
            </a:pPr>
            <a:r>
              <a:rPr lang="en"/>
              <a:t>Because public libraries and public school libraries are government entities, they cannot restrict the right to speak out against something. Again, this is a </a:t>
            </a:r>
            <a:r>
              <a:rPr i="1" lang="en"/>
              <a:t>good </a:t>
            </a:r>
            <a:r>
              <a:rPr lang="en"/>
              <a:t>thing! </a:t>
            </a:r>
            <a:endParaRPr/>
          </a:p>
        </p:txBody>
      </p:sp>
      <p:pic>
        <p:nvPicPr>
          <p:cNvPr id="92" name="Google Shape;92;p19"/>
          <p:cNvPicPr preferRelativeResize="0"/>
          <p:nvPr/>
        </p:nvPicPr>
        <p:blipFill>
          <a:blip r:embed="rId3">
            <a:alphaModFix/>
          </a:blip>
          <a:stretch>
            <a:fillRect/>
          </a:stretch>
        </p:blipFill>
        <p:spPr>
          <a:xfrm>
            <a:off x="5659200" y="1464700"/>
            <a:ext cx="3179999" cy="22889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(Typical) </a:t>
            </a:r>
            <a:r>
              <a:rPr lang="en"/>
              <a:t>Challenge Process</a:t>
            </a:r>
            <a:endParaRPr/>
          </a:p>
        </p:txBody>
      </p:sp>
      <p:sp>
        <p:nvSpPr>
          <p:cNvPr id="98" name="Google Shape;98;p20"/>
          <p:cNvSpPr/>
          <p:nvPr/>
        </p:nvSpPr>
        <p:spPr>
          <a:xfrm>
            <a:off x="447683" y="1932150"/>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100"/>
          </a:p>
        </p:txBody>
      </p:sp>
      <p:sp>
        <p:nvSpPr>
          <p:cNvPr id="99" name="Google Shape;99;p20"/>
          <p:cNvSpPr/>
          <p:nvPr/>
        </p:nvSpPr>
        <p:spPr>
          <a:xfrm>
            <a:off x="372100" y="2325501"/>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Finds objectionable material</a:t>
            </a:r>
            <a:endParaRPr sz="1100"/>
          </a:p>
        </p:txBody>
      </p:sp>
      <p:sp>
        <p:nvSpPr>
          <p:cNvPr id="100" name="Google Shape;100;p20"/>
          <p:cNvSpPr/>
          <p:nvPr/>
        </p:nvSpPr>
        <p:spPr>
          <a:xfrm>
            <a:off x="372100" y="3019938"/>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Submits a challenge form the library provides in person or (ideally!) online</a:t>
            </a:r>
            <a:endParaRPr sz="1100"/>
          </a:p>
        </p:txBody>
      </p:sp>
      <p:sp>
        <p:nvSpPr>
          <p:cNvPr id="101" name="Google Shape;101;p20"/>
          <p:cNvSpPr/>
          <p:nvPr/>
        </p:nvSpPr>
        <p:spPr>
          <a:xfrm>
            <a:off x="372100" y="1987919"/>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Patron</a:t>
            </a:r>
            <a:r>
              <a:rPr i="1" lang="en" sz="1500">
                <a:solidFill>
                  <a:srgbClr val="064981"/>
                </a:solidFill>
                <a:latin typeface="Montserrat SemiBold"/>
                <a:ea typeface="Montserrat SemiBold"/>
                <a:cs typeface="Montserrat SemiBold"/>
                <a:sym typeface="Montserrat SemiBold"/>
              </a:rPr>
              <a:t>: </a:t>
            </a:r>
            <a:endParaRPr i="1" sz="1100"/>
          </a:p>
        </p:txBody>
      </p:sp>
      <p:sp>
        <p:nvSpPr>
          <p:cNvPr id="102" name="Google Shape;102;p20"/>
          <p:cNvSpPr/>
          <p:nvPr/>
        </p:nvSpPr>
        <p:spPr>
          <a:xfrm>
            <a:off x="6187817" y="1879116"/>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Library: </a:t>
            </a:r>
            <a:endParaRPr i="1" sz="1100"/>
          </a:p>
        </p:txBody>
      </p:sp>
      <p:sp>
        <p:nvSpPr>
          <p:cNvPr id="103" name="Google Shape;103;p20"/>
          <p:cNvSpPr/>
          <p:nvPr/>
        </p:nvSpPr>
        <p:spPr>
          <a:xfrm>
            <a:off x="6150042" y="3413054"/>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Begins with a one-on-one conversation with patron</a:t>
            </a:r>
            <a:endParaRPr sz="1100"/>
          </a:p>
        </p:txBody>
      </p:sp>
      <p:sp>
        <p:nvSpPr>
          <p:cNvPr id="104" name="Google Shape;104;p20"/>
          <p:cNvSpPr/>
          <p:nvPr/>
        </p:nvSpPr>
        <p:spPr>
          <a:xfrm>
            <a:off x="6150042" y="2252166"/>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Determines whether challenge form is completed appropriately per policy</a:t>
            </a:r>
            <a:endParaRPr sz="1100"/>
          </a:p>
        </p:txBody>
      </p:sp>
      <p:pic>
        <p:nvPicPr>
          <p:cNvPr id="105" name="Google Shape;105;p20"/>
          <p:cNvPicPr preferRelativeResize="0"/>
          <p:nvPr/>
        </p:nvPicPr>
        <p:blipFill>
          <a:blip r:embed="rId3">
            <a:alphaModFix/>
          </a:blip>
          <a:stretch>
            <a:fillRect/>
          </a:stretch>
        </p:blipFill>
        <p:spPr>
          <a:xfrm>
            <a:off x="3272050" y="1787142"/>
            <a:ext cx="2758425" cy="19854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Does The Patron Respond?</a:t>
            </a:r>
            <a:endParaRPr/>
          </a:p>
          <a:p>
            <a:pPr indent="0" lvl="0" marL="0" rtl="0" algn="l">
              <a:spcBef>
                <a:spcPts val="0"/>
              </a:spcBef>
              <a:spcAft>
                <a:spcPts val="0"/>
              </a:spcAft>
              <a:buNone/>
            </a:pPr>
            <a:r>
              <a:t/>
            </a:r>
            <a:endParaRPr/>
          </a:p>
        </p:txBody>
      </p:sp>
      <p:pic>
        <p:nvPicPr>
          <p:cNvPr id="111" name="Google Shape;111;p21"/>
          <p:cNvPicPr preferRelativeResize="0"/>
          <p:nvPr/>
        </p:nvPicPr>
        <p:blipFill>
          <a:blip r:embed="rId3">
            <a:alphaModFix/>
          </a:blip>
          <a:stretch>
            <a:fillRect/>
          </a:stretch>
        </p:blipFill>
        <p:spPr>
          <a:xfrm>
            <a:off x="3697225" y="1464073"/>
            <a:ext cx="2173251" cy="1564276"/>
          </a:xfrm>
          <a:prstGeom prst="rect">
            <a:avLst/>
          </a:prstGeom>
          <a:noFill/>
          <a:ln>
            <a:noFill/>
          </a:ln>
        </p:spPr>
      </p:pic>
      <p:sp>
        <p:nvSpPr>
          <p:cNvPr id="112" name="Google Shape;112;p21"/>
          <p:cNvSpPr/>
          <p:nvPr/>
        </p:nvSpPr>
        <p:spPr>
          <a:xfrm>
            <a:off x="396100" y="2168150"/>
            <a:ext cx="34893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Satisfied After Conversation</a:t>
            </a:r>
            <a:endParaRPr i="1" sz="1100"/>
          </a:p>
        </p:txBody>
      </p:sp>
      <p:sp>
        <p:nvSpPr>
          <p:cNvPr id="113" name="Google Shape;113;p21"/>
          <p:cNvSpPr/>
          <p:nvPr/>
        </p:nvSpPr>
        <p:spPr>
          <a:xfrm>
            <a:off x="6007425" y="2168155"/>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No further action! </a:t>
            </a:r>
            <a:endParaRPr sz="1100"/>
          </a:p>
        </p:txBody>
      </p:sp>
      <p:sp>
        <p:nvSpPr>
          <p:cNvPr id="114" name="Google Shape;114;p21"/>
          <p:cNvSpPr/>
          <p:nvPr/>
        </p:nvSpPr>
        <p:spPr>
          <a:xfrm>
            <a:off x="396100" y="3281375"/>
            <a:ext cx="34893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i="1" lang="en" sz="1500">
                <a:solidFill>
                  <a:srgbClr val="064981"/>
                </a:solidFill>
                <a:latin typeface="Montserrat SemiBold"/>
                <a:ea typeface="Montserrat SemiBold"/>
                <a:cs typeface="Montserrat SemiBold"/>
                <a:sym typeface="Montserrat SemiBold"/>
              </a:rPr>
              <a:t>Not </a:t>
            </a:r>
            <a:r>
              <a:rPr i="1" lang="en" sz="1500">
                <a:solidFill>
                  <a:srgbClr val="064981"/>
                </a:solidFill>
                <a:latin typeface="Montserrat SemiBold"/>
                <a:ea typeface="Montserrat SemiBold"/>
                <a:cs typeface="Montserrat SemiBold"/>
                <a:sym typeface="Montserrat SemiBold"/>
              </a:rPr>
              <a:t>Satisfied After Conversation</a:t>
            </a:r>
            <a:endParaRPr i="1" sz="1100"/>
          </a:p>
        </p:txBody>
      </p:sp>
      <p:pic>
        <p:nvPicPr>
          <p:cNvPr id="115" name="Google Shape;115;p21"/>
          <p:cNvPicPr preferRelativeResize="0"/>
          <p:nvPr/>
        </p:nvPicPr>
        <p:blipFill>
          <a:blip r:embed="rId3">
            <a:alphaModFix/>
          </a:blip>
          <a:stretch>
            <a:fillRect/>
          </a:stretch>
        </p:blipFill>
        <p:spPr>
          <a:xfrm>
            <a:off x="3697225" y="2633036"/>
            <a:ext cx="2173251" cy="1564276"/>
          </a:xfrm>
          <a:prstGeom prst="rect">
            <a:avLst/>
          </a:prstGeom>
          <a:noFill/>
          <a:ln>
            <a:noFill/>
          </a:ln>
        </p:spPr>
      </p:pic>
      <p:sp>
        <p:nvSpPr>
          <p:cNvPr id="116" name="Google Shape;116;p21"/>
          <p:cNvSpPr/>
          <p:nvPr/>
        </p:nvSpPr>
        <p:spPr>
          <a:xfrm>
            <a:off x="6007419" y="3281354"/>
            <a:ext cx="2704800" cy="267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500">
                <a:solidFill>
                  <a:srgbClr val="064981"/>
                </a:solidFill>
                <a:latin typeface="Montserrat SemiBold"/>
                <a:ea typeface="Montserrat SemiBold"/>
                <a:cs typeface="Montserrat SemiBold"/>
                <a:sym typeface="Montserrat SemiBold"/>
              </a:rPr>
              <a:t>Formal Review Process Begins</a:t>
            </a:r>
            <a:endParaRPr sz="1100"/>
          </a:p>
        </p:txBody>
      </p:sp>
    </p:spTree>
  </p:cSld>
  <p:clrMapOvr>
    <a:masterClrMapping/>
  </p:clrMapOvr>
</p:sld>
</file>

<file path=ppt/theme/theme1.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